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8" r:id="rId3"/>
    <p:sldId id="259" r:id="rId4"/>
    <p:sldId id="266" r:id="rId5"/>
    <p:sldId id="264" r:id="rId6"/>
    <p:sldId id="261" r:id="rId7"/>
    <p:sldId id="276" r:id="rId8"/>
    <p:sldId id="267" r:id="rId9"/>
    <p:sldId id="268" r:id="rId10"/>
    <p:sldId id="269" r:id="rId11"/>
    <p:sldId id="265" r:id="rId12"/>
    <p:sldId id="270" r:id="rId13"/>
    <p:sldId id="271" r:id="rId14"/>
    <p:sldId id="279" r:id="rId15"/>
    <p:sldId id="280" r:id="rId16"/>
    <p:sldId id="281" r:id="rId17"/>
    <p:sldId id="272" r:id="rId18"/>
    <p:sldId id="273" r:id="rId19"/>
    <p:sldId id="262" r:id="rId20"/>
    <p:sldId id="278" r:id="rId21"/>
    <p:sldId id="263" r:id="rId22"/>
    <p:sldId id="275"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9043"/>
  </p:normalViewPr>
  <p:slideViewPr>
    <p:cSldViewPr snapToGrid="0" snapToObjects="1">
      <p:cViewPr varScale="1">
        <p:scale>
          <a:sx n="84" d="100"/>
          <a:sy n="84"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4B90C-3FB0-324C-A990-2F4F8FA09C8E}" type="doc">
      <dgm:prSet loTypeId="urn:microsoft.com/office/officeart/2005/8/layout/cycle1" loCatId="" qsTypeId="urn:microsoft.com/office/officeart/2005/8/quickstyle/3d1" qsCatId="3D" csTypeId="urn:microsoft.com/office/officeart/2005/8/colors/accent1_2" csCatId="accent1" phldr="1"/>
      <dgm:spPr/>
      <dgm:t>
        <a:bodyPr/>
        <a:lstStyle/>
        <a:p>
          <a:endParaRPr lang="en-US"/>
        </a:p>
      </dgm:t>
    </dgm:pt>
    <dgm:pt modelId="{89DB13E0-9BC7-7049-B3DB-A2FFCF59DCE5}">
      <dgm:prSet phldrT="[Text]"/>
      <dgm:spPr/>
      <dgm:t>
        <a:bodyPr/>
        <a:lstStyle/>
        <a:p>
          <a:r>
            <a:rPr lang="en-US" dirty="0"/>
            <a:t>Create model</a:t>
          </a:r>
        </a:p>
      </dgm:t>
    </dgm:pt>
    <dgm:pt modelId="{C1E249F2-A6AD-7448-88F6-39D72B0C52EB}" type="parTrans" cxnId="{56E02E2F-9351-B745-80B7-C941560FE407}">
      <dgm:prSet/>
      <dgm:spPr/>
      <dgm:t>
        <a:bodyPr/>
        <a:lstStyle/>
        <a:p>
          <a:endParaRPr lang="en-US"/>
        </a:p>
      </dgm:t>
    </dgm:pt>
    <dgm:pt modelId="{8C95AFF7-52DB-3447-B0BB-AA2118D8CBAB}" type="sibTrans" cxnId="{56E02E2F-9351-B745-80B7-C941560FE407}">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D3E09F51-9B12-5947-86FD-BC73A4BFBD24}">
      <dgm:prSet phldrT="[Text]"/>
      <dgm:spPr/>
      <dgm:t>
        <a:bodyPr/>
        <a:lstStyle/>
        <a:p>
          <a:r>
            <a:rPr lang="en-US" dirty="0"/>
            <a:t>Write code</a:t>
          </a:r>
        </a:p>
      </dgm:t>
    </dgm:pt>
    <dgm:pt modelId="{63DCA4EF-1A9B-F243-A091-E491F472BE16}" type="parTrans" cxnId="{A757B57A-882A-1F4C-90EF-9496A64603B3}">
      <dgm:prSet/>
      <dgm:spPr/>
      <dgm:t>
        <a:bodyPr/>
        <a:lstStyle/>
        <a:p>
          <a:endParaRPr lang="en-US"/>
        </a:p>
      </dgm:t>
    </dgm:pt>
    <dgm:pt modelId="{CF9D2207-C23B-EA41-AD07-C0CD4D2C19A5}" type="sibTrans" cxnId="{A757B57A-882A-1F4C-90EF-9496A64603B3}">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7E872E46-711C-5F41-8D1B-F329A7B52FEC}">
      <dgm:prSet phldrT="[Text]"/>
      <dgm:spPr/>
      <dgm:t>
        <a:bodyPr/>
        <a:lstStyle/>
        <a:p>
          <a:r>
            <a:rPr lang="en-US" dirty="0"/>
            <a:t>Test code</a:t>
          </a:r>
        </a:p>
      </dgm:t>
    </dgm:pt>
    <dgm:pt modelId="{E82819D2-4D3A-1441-91E1-34F9C542F5B1}" type="parTrans" cxnId="{55ED7F7C-6C31-E848-9B92-1FAF3821CE7F}">
      <dgm:prSet/>
      <dgm:spPr/>
      <dgm:t>
        <a:bodyPr/>
        <a:lstStyle/>
        <a:p>
          <a:endParaRPr lang="en-US"/>
        </a:p>
      </dgm:t>
    </dgm:pt>
    <dgm:pt modelId="{10C4FE20-874F-334C-9AFD-E8BA99A9ACCB}" type="sibTrans" cxnId="{55ED7F7C-6C31-E848-9B92-1FAF3821CE7F}">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46F6C17A-8CDE-0440-92E4-4F421D0DD834}">
      <dgm:prSet phldrT="[Text]"/>
      <dgm:spPr/>
      <dgm:t>
        <a:bodyPr/>
        <a:lstStyle/>
        <a:p>
          <a:r>
            <a:rPr lang="en-US" dirty="0"/>
            <a:t>Extract insight</a:t>
          </a:r>
        </a:p>
      </dgm:t>
    </dgm:pt>
    <dgm:pt modelId="{734FAA13-CD51-F143-BFEF-69E9841E3725}" type="parTrans" cxnId="{CF2C150A-067E-C443-B972-76B915C2D8AA}">
      <dgm:prSet/>
      <dgm:spPr/>
      <dgm:t>
        <a:bodyPr/>
        <a:lstStyle/>
        <a:p>
          <a:endParaRPr lang="en-US"/>
        </a:p>
      </dgm:t>
    </dgm:pt>
    <dgm:pt modelId="{D16722FD-B8F7-654D-9D8E-050B243D2D17}" type="sibTrans" cxnId="{CF2C150A-067E-C443-B972-76B915C2D8AA}">
      <dgm:prSet/>
      <dgm:spPr>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gradFill>
      </dgm:spPr>
      <dgm:t>
        <a:bodyPr/>
        <a:lstStyle/>
        <a:p>
          <a:endParaRPr lang="en-US"/>
        </a:p>
      </dgm:t>
    </dgm:pt>
    <dgm:pt modelId="{DC584B64-263B-9A47-9D95-9CD8ECBB3114}" type="pres">
      <dgm:prSet presAssocID="{6484B90C-3FB0-324C-A990-2F4F8FA09C8E}" presName="cycle" presStyleCnt="0">
        <dgm:presLayoutVars>
          <dgm:dir/>
          <dgm:resizeHandles val="exact"/>
        </dgm:presLayoutVars>
      </dgm:prSet>
      <dgm:spPr/>
    </dgm:pt>
    <dgm:pt modelId="{6C766823-9B40-D640-A40A-BD85A43F8545}" type="pres">
      <dgm:prSet presAssocID="{89DB13E0-9BC7-7049-B3DB-A2FFCF59DCE5}" presName="dummy" presStyleCnt="0"/>
      <dgm:spPr/>
    </dgm:pt>
    <dgm:pt modelId="{91C28552-C312-0B43-B256-A1B5F3F9D5B2}" type="pres">
      <dgm:prSet presAssocID="{89DB13E0-9BC7-7049-B3DB-A2FFCF59DCE5}" presName="node" presStyleLbl="revTx" presStyleIdx="0" presStyleCnt="4">
        <dgm:presLayoutVars>
          <dgm:bulletEnabled val="1"/>
        </dgm:presLayoutVars>
      </dgm:prSet>
      <dgm:spPr/>
    </dgm:pt>
    <dgm:pt modelId="{AAD771B5-0E80-C746-AAB2-96D1DC7C6967}" type="pres">
      <dgm:prSet presAssocID="{8C95AFF7-52DB-3447-B0BB-AA2118D8CBAB}" presName="sibTrans" presStyleLbl="node1" presStyleIdx="0" presStyleCnt="4"/>
      <dgm:spPr>
        <a:xfrm>
          <a:off x="539731" y="-441"/>
          <a:ext cx="3121696" cy="3121696"/>
        </a:xfrm>
        <a:prstGeom prst="circularArrow">
          <a:avLst>
            <a:gd name="adj1" fmla="val 6894"/>
            <a:gd name="adj2" fmla="val 464705"/>
            <a:gd name="adj3" fmla="val 552139"/>
            <a:gd name="adj4" fmla="val 20583156"/>
            <a:gd name="adj5" fmla="val 8043"/>
          </a:avLst>
        </a:prstGeom>
      </dgm:spPr>
    </dgm:pt>
    <dgm:pt modelId="{0B29D482-A798-C645-A428-79497A34EA65}" type="pres">
      <dgm:prSet presAssocID="{D3E09F51-9B12-5947-86FD-BC73A4BFBD24}" presName="dummy" presStyleCnt="0"/>
      <dgm:spPr/>
    </dgm:pt>
    <dgm:pt modelId="{938137ED-31C2-7043-9284-348A8F7C37C1}" type="pres">
      <dgm:prSet presAssocID="{D3E09F51-9B12-5947-86FD-BC73A4BFBD24}" presName="node" presStyleLbl="revTx" presStyleIdx="1" presStyleCnt="4">
        <dgm:presLayoutVars>
          <dgm:bulletEnabled val="1"/>
        </dgm:presLayoutVars>
      </dgm:prSet>
      <dgm:spPr/>
    </dgm:pt>
    <dgm:pt modelId="{46D79A4D-44F4-2747-80ED-B7552EECAEF9}" type="pres">
      <dgm:prSet presAssocID="{CF9D2207-C23B-EA41-AD07-C0CD4D2C19A5}" presName="sibTrans" presStyleLbl="node1" presStyleIdx="1" presStyleCnt="4"/>
      <dgm:spPr>
        <a:xfrm>
          <a:off x="539731" y="-441"/>
          <a:ext cx="3121696" cy="3121696"/>
        </a:xfrm>
        <a:prstGeom prst="circularArrow">
          <a:avLst>
            <a:gd name="adj1" fmla="val 6894"/>
            <a:gd name="adj2" fmla="val 464705"/>
            <a:gd name="adj3" fmla="val 5952139"/>
            <a:gd name="adj4" fmla="val 4383156"/>
            <a:gd name="adj5" fmla="val 8043"/>
          </a:avLst>
        </a:prstGeom>
      </dgm:spPr>
    </dgm:pt>
    <dgm:pt modelId="{3DFD1B9C-42AA-4240-A740-AC20AAA20737}" type="pres">
      <dgm:prSet presAssocID="{7E872E46-711C-5F41-8D1B-F329A7B52FEC}" presName="dummy" presStyleCnt="0"/>
      <dgm:spPr/>
    </dgm:pt>
    <dgm:pt modelId="{FD705D1E-4277-304C-B78A-85984843F00F}" type="pres">
      <dgm:prSet presAssocID="{7E872E46-711C-5F41-8D1B-F329A7B52FEC}" presName="node" presStyleLbl="revTx" presStyleIdx="2" presStyleCnt="4">
        <dgm:presLayoutVars>
          <dgm:bulletEnabled val="1"/>
        </dgm:presLayoutVars>
      </dgm:prSet>
      <dgm:spPr/>
    </dgm:pt>
    <dgm:pt modelId="{39A63759-3024-2D4D-9FD8-01215D679212}" type="pres">
      <dgm:prSet presAssocID="{10C4FE20-874F-334C-9AFD-E8BA99A9ACCB}" presName="sibTrans" presStyleLbl="node1" presStyleIdx="2" presStyleCnt="4"/>
      <dgm:spPr>
        <a:xfrm>
          <a:off x="539731" y="-441"/>
          <a:ext cx="3121696" cy="3121696"/>
        </a:xfrm>
        <a:prstGeom prst="circularArrow">
          <a:avLst>
            <a:gd name="adj1" fmla="val 6894"/>
            <a:gd name="adj2" fmla="val 464705"/>
            <a:gd name="adj3" fmla="val 11352139"/>
            <a:gd name="adj4" fmla="val 9783156"/>
            <a:gd name="adj5" fmla="val 8043"/>
          </a:avLst>
        </a:prstGeom>
      </dgm:spPr>
    </dgm:pt>
    <dgm:pt modelId="{252F50AD-A560-394B-8751-AFCD3E99818C}" type="pres">
      <dgm:prSet presAssocID="{46F6C17A-8CDE-0440-92E4-4F421D0DD834}" presName="dummy" presStyleCnt="0"/>
      <dgm:spPr/>
    </dgm:pt>
    <dgm:pt modelId="{32198F99-F92E-B84C-95BC-2089F0FEAD2E}" type="pres">
      <dgm:prSet presAssocID="{46F6C17A-8CDE-0440-92E4-4F421D0DD834}" presName="node" presStyleLbl="revTx" presStyleIdx="3" presStyleCnt="4">
        <dgm:presLayoutVars>
          <dgm:bulletEnabled val="1"/>
        </dgm:presLayoutVars>
      </dgm:prSet>
      <dgm:spPr/>
    </dgm:pt>
    <dgm:pt modelId="{5AEC79F7-F632-894A-8C0A-251287BA1994}" type="pres">
      <dgm:prSet presAssocID="{D16722FD-B8F7-654D-9D8E-050B243D2D17}" presName="sibTrans" presStyleLbl="node1" presStyleIdx="3" presStyleCnt="4"/>
      <dgm:spPr/>
    </dgm:pt>
  </dgm:ptLst>
  <dgm:cxnLst>
    <dgm:cxn modelId="{CF2C150A-067E-C443-B972-76B915C2D8AA}" srcId="{6484B90C-3FB0-324C-A990-2F4F8FA09C8E}" destId="{46F6C17A-8CDE-0440-92E4-4F421D0DD834}" srcOrd="3" destOrd="0" parTransId="{734FAA13-CD51-F143-BFEF-69E9841E3725}" sibTransId="{D16722FD-B8F7-654D-9D8E-050B243D2D17}"/>
    <dgm:cxn modelId="{56E02E2F-9351-B745-80B7-C941560FE407}" srcId="{6484B90C-3FB0-324C-A990-2F4F8FA09C8E}" destId="{89DB13E0-9BC7-7049-B3DB-A2FFCF59DCE5}" srcOrd="0" destOrd="0" parTransId="{C1E249F2-A6AD-7448-88F6-39D72B0C52EB}" sibTransId="{8C95AFF7-52DB-3447-B0BB-AA2118D8CBAB}"/>
    <dgm:cxn modelId="{6493E03A-EA2F-EC49-9154-28B6BCD5C43D}" type="presOf" srcId="{D3E09F51-9B12-5947-86FD-BC73A4BFBD24}" destId="{938137ED-31C2-7043-9284-348A8F7C37C1}" srcOrd="0" destOrd="0" presId="urn:microsoft.com/office/officeart/2005/8/layout/cycle1"/>
    <dgm:cxn modelId="{A04EB14A-E8F7-074B-88D0-44D019355BAE}" type="presOf" srcId="{8C95AFF7-52DB-3447-B0BB-AA2118D8CBAB}" destId="{AAD771B5-0E80-C746-AAB2-96D1DC7C6967}" srcOrd="0" destOrd="0" presId="urn:microsoft.com/office/officeart/2005/8/layout/cycle1"/>
    <dgm:cxn modelId="{A757B57A-882A-1F4C-90EF-9496A64603B3}" srcId="{6484B90C-3FB0-324C-A990-2F4F8FA09C8E}" destId="{D3E09F51-9B12-5947-86FD-BC73A4BFBD24}" srcOrd="1" destOrd="0" parTransId="{63DCA4EF-1A9B-F243-A091-E491F472BE16}" sibTransId="{CF9D2207-C23B-EA41-AD07-C0CD4D2C19A5}"/>
    <dgm:cxn modelId="{55ED7F7C-6C31-E848-9B92-1FAF3821CE7F}" srcId="{6484B90C-3FB0-324C-A990-2F4F8FA09C8E}" destId="{7E872E46-711C-5F41-8D1B-F329A7B52FEC}" srcOrd="2" destOrd="0" parTransId="{E82819D2-4D3A-1441-91E1-34F9C542F5B1}" sibTransId="{10C4FE20-874F-334C-9AFD-E8BA99A9ACCB}"/>
    <dgm:cxn modelId="{3CE7AE8C-5F69-D943-93DB-DA0AE0BC0F44}" type="presOf" srcId="{CF9D2207-C23B-EA41-AD07-C0CD4D2C19A5}" destId="{46D79A4D-44F4-2747-80ED-B7552EECAEF9}" srcOrd="0" destOrd="0" presId="urn:microsoft.com/office/officeart/2005/8/layout/cycle1"/>
    <dgm:cxn modelId="{402737A1-F870-054C-B4ED-1BF79475E8B9}" type="presOf" srcId="{46F6C17A-8CDE-0440-92E4-4F421D0DD834}" destId="{32198F99-F92E-B84C-95BC-2089F0FEAD2E}" srcOrd="0" destOrd="0" presId="urn:microsoft.com/office/officeart/2005/8/layout/cycle1"/>
    <dgm:cxn modelId="{3F085CB9-9E95-3441-8459-DE65515F3D56}" type="presOf" srcId="{D16722FD-B8F7-654D-9D8E-050B243D2D17}" destId="{5AEC79F7-F632-894A-8C0A-251287BA1994}" srcOrd="0" destOrd="0" presId="urn:microsoft.com/office/officeart/2005/8/layout/cycle1"/>
    <dgm:cxn modelId="{802744E0-C555-5141-AAD9-00EC1E1BF94B}" type="presOf" srcId="{89DB13E0-9BC7-7049-B3DB-A2FFCF59DCE5}" destId="{91C28552-C312-0B43-B256-A1B5F3F9D5B2}" srcOrd="0" destOrd="0" presId="urn:microsoft.com/office/officeart/2005/8/layout/cycle1"/>
    <dgm:cxn modelId="{B482C6EF-4CA7-5C41-B33F-3202C1767869}" type="presOf" srcId="{6484B90C-3FB0-324C-A990-2F4F8FA09C8E}" destId="{DC584B64-263B-9A47-9D95-9CD8ECBB3114}" srcOrd="0" destOrd="0" presId="urn:microsoft.com/office/officeart/2005/8/layout/cycle1"/>
    <dgm:cxn modelId="{3CAAECF0-71C2-294D-8CFB-95857B4C4170}" type="presOf" srcId="{10C4FE20-874F-334C-9AFD-E8BA99A9ACCB}" destId="{39A63759-3024-2D4D-9FD8-01215D679212}" srcOrd="0" destOrd="0" presId="urn:microsoft.com/office/officeart/2005/8/layout/cycle1"/>
    <dgm:cxn modelId="{7A0A1FFE-9CD1-D541-8289-9FC57AC79665}" type="presOf" srcId="{7E872E46-711C-5F41-8D1B-F329A7B52FEC}" destId="{FD705D1E-4277-304C-B78A-85984843F00F}" srcOrd="0" destOrd="0" presId="urn:microsoft.com/office/officeart/2005/8/layout/cycle1"/>
    <dgm:cxn modelId="{9A49D1D2-5AFE-6E48-8F62-EB7841B09349}" type="presParOf" srcId="{DC584B64-263B-9A47-9D95-9CD8ECBB3114}" destId="{6C766823-9B40-D640-A40A-BD85A43F8545}" srcOrd="0" destOrd="0" presId="urn:microsoft.com/office/officeart/2005/8/layout/cycle1"/>
    <dgm:cxn modelId="{F8B20193-A44C-254D-838C-8465CA75AB04}" type="presParOf" srcId="{DC584B64-263B-9A47-9D95-9CD8ECBB3114}" destId="{91C28552-C312-0B43-B256-A1B5F3F9D5B2}" srcOrd="1" destOrd="0" presId="urn:microsoft.com/office/officeart/2005/8/layout/cycle1"/>
    <dgm:cxn modelId="{9F9A6DFD-1049-3649-8583-90E1784DC763}" type="presParOf" srcId="{DC584B64-263B-9A47-9D95-9CD8ECBB3114}" destId="{AAD771B5-0E80-C746-AAB2-96D1DC7C6967}" srcOrd="2" destOrd="0" presId="urn:microsoft.com/office/officeart/2005/8/layout/cycle1"/>
    <dgm:cxn modelId="{59552917-A733-3141-BF59-85B62AFC8AA4}" type="presParOf" srcId="{DC584B64-263B-9A47-9D95-9CD8ECBB3114}" destId="{0B29D482-A798-C645-A428-79497A34EA65}" srcOrd="3" destOrd="0" presId="urn:microsoft.com/office/officeart/2005/8/layout/cycle1"/>
    <dgm:cxn modelId="{50129064-84C7-584F-8D31-F471DB48BD67}" type="presParOf" srcId="{DC584B64-263B-9A47-9D95-9CD8ECBB3114}" destId="{938137ED-31C2-7043-9284-348A8F7C37C1}" srcOrd="4" destOrd="0" presId="urn:microsoft.com/office/officeart/2005/8/layout/cycle1"/>
    <dgm:cxn modelId="{F8857428-D4D5-6748-8E7B-7C568C242ED4}" type="presParOf" srcId="{DC584B64-263B-9A47-9D95-9CD8ECBB3114}" destId="{46D79A4D-44F4-2747-80ED-B7552EECAEF9}" srcOrd="5" destOrd="0" presId="urn:microsoft.com/office/officeart/2005/8/layout/cycle1"/>
    <dgm:cxn modelId="{53E1BC9D-066E-7941-B492-B54F1BC335E6}" type="presParOf" srcId="{DC584B64-263B-9A47-9D95-9CD8ECBB3114}" destId="{3DFD1B9C-42AA-4240-A740-AC20AAA20737}" srcOrd="6" destOrd="0" presId="urn:microsoft.com/office/officeart/2005/8/layout/cycle1"/>
    <dgm:cxn modelId="{F224E461-FFC0-D94D-9B1E-C3AA831DD80E}" type="presParOf" srcId="{DC584B64-263B-9A47-9D95-9CD8ECBB3114}" destId="{FD705D1E-4277-304C-B78A-85984843F00F}" srcOrd="7" destOrd="0" presId="urn:microsoft.com/office/officeart/2005/8/layout/cycle1"/>
    <dgm:cxn modelId="{A637058D-3B7C-084B-869A-97DBBDD8C3B5}" type="presParOf" srcId="{DC584B64-263B-9A47-9D95-9CD8ECBB3114}" destId="{39A63759-3024-2D4D-9FD8-01215D679212}" srcOrd="8" destOrd="0" presId="urn:microsoft.com/office/officeart/2005/8/layout/cycle1"/>
    <dgm:cxn modelId="{961ABEF4-DE37-7F49-AFDB-712BC65D960C}" type="presParOf" srcId="{DC584B64-263B-9A47-9D95-9CD8ECBB3114}" destId="{252F50AD-A560-394B-8751-AFCD3E99818C}" srcOrd="9" destOrd="0" presId="urn:microsoft.com/office/officeart/2005/8/layout/cycle1"/>
    <dgm:cxn modelId="{D6C90BFC-6E9C-494E-BB32-2DBEBFB3EF24}" type="presParOf" srcId="{DC584B64-263B-9A47-9D95-9CD8ECBB3114}" destId="{32198F99-F92E-B84C-95BC-2089F0FEAD2E}" srcOrd="10" destOrd="0" presId="urn:microsoft.com/office/officeart/2005/8/layout/cycle1"/>
    <dgm:cxn modelId="{066D7EA7-7C8C-CC45-AAFC-24D40560317F}" type="presParOf" srcId="{DC584B64-263B-9A47-9D95-9CD8ECBB3114}" destId="{5AEC79F7-F632-894A-8C0A-251287BA1994}"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28552-C312-0B43-B256-A1B5F3F9D5B2}">
      <dsp:nvSpPr>
        <dsp:cNvPr id="0" name=""/>
        <dsp:cNvSpPr/>
      </dsp:nvSpPr>
      <dsp:spPr>
        <a:xfrm>
          <a:off x="2487598"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Create model</a:t>
          </a:r>
        </a:p>
      </dsp:txBody>
      <dsp:txXfrm>
        <a:off x="2487598" y="69763"/>
        <a:ext cx="1103625" cy="1103625"/>
      </dsp:txXfrm>
    </dsp:sp>
    <dsp:sp modelId="{AAD771B5-0E80-C746-AAB2-96D1DC7C6967}">
      <dsp:nvSpPr>
        <dsp:cNvPr id="0" name=""/>
        <dsp:cNvSpPr/>
      </dsp:nvSpPr>
      <dsp:spPr>
        <a:xfrm>
          <a:off x="539731" y="-441"/>
          <a:ext cx="3121696" cy="3121696"/>
        </a:xfrm>
        <a:prstGeom prst="circularArrow">
          <a:avLst>
            <a:gd name="adj1" fmla="val 6894"/>
            <a:gd name="adj2" fmla="val 464705"/>
            <a:gd name="adj3" fmla="val 552139"/>
            <a:gd name="adj4" fmla="val 205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38137ED-31C2-7043-9284-348A8F7C37C1}">
      <dsp:nvSpPr>
        <dsp:cNvPr id="0" name=""/>
        <dsp:cNvSpPr/>
      </dsp:nvSpPr>
      <dsp:spPr>
        <a:xfrm>
          <a:off x="2487598"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Write code</a:t>
          </a:r>
        </a:p>
      </dsp:txBody>
      <dsp:txXfrm>
        <a:off x="2487598" y="1947424"/>
        <a:ext cx="1103625" cy="1103625"/>
      </dsp:txXfrm>
    </dsp:sp>
    <dsp:sp modelId="{46D79A4D-44F4-2747-80ED-B7552EECAEF9}">
      <dsp:nvSpPr>
        <dsp:cNvPr id="0" name=""/>
        <dsp:cNvSpPr/>
      </dsp:nvSpPr>
      <dsp:spPr>
        <a:xfrm>
          <a:off x="539731" y="-441"/>
          <a:ext cx="3121696" cy="3121696"/>
        </a:xfrm>
        <a:prstGeom prst="circularArrow">
          <a:avLst>
            <a:gd name="adj1" fmla="val 6894"/>
            <a:gd name="adj2" fmla="val 464705"/>
            <a:gd name="adj3" fmla="val 5952139"/>
            <a:gd name="adj4" fmla="val 43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D705D1E-4277-304C-B78A-85984843F00F}">
      <dsp:nvSpPr>
        <dsp:cNvPr id="0" name=""/>
        <dsp:cNvSpPr/>
      </dsp:nvSpPr>
      <dsp:spPr>
        <a:xfrm>
          <a:off x="609936"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Test code</a:t>
          </a:r>
        </a:p>
      </dsp:txBody>
      <dsp:txXfrm>
        <a:off x="609936" y="1947424"/>
        <a:ext cx="1103625" cy="1103625"/>
      </dsp:txXfrm>
    </dsp:sp>
    <dsp:sp modelId="{39A63759-3024-2D4D-9FD8-01215D679212}">
      <dsp:nvSpPr>
        <dsp:cNvPr id="0" name=""/>
        <dsp:cNvSpPr/>
      </dsp:nvSpPr>
      <dsp:spPr>
        <a:xfrm>
          <a:off x="539731" y="-441"/>
          <a:ext cx="3121696" cy="3121696"/>
        </a:xfrm>
        <a:prstGeom prst="circularArrow">
          <a:avLst>
            <a:gd name="adj1" fmla="val 6894"/>
            <a:gd name="adj2" fmla="val 464705"/>
            <a:gd name="adj3" fmla="val 11352139"/>
            <a:gd name="adj4" fmla="val 97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2198F99-F92E-B84C-95BC-2089F0FEAD2E}">
      <dsp:nvSpPr>
        <dsp:cNvPr id="0" name=""/>
        <dsp:cNvSpPr/>
      </dsp:nvSpPr>
      <dsp:spPr>
        <a:xfrm>
          <a:off x="609936"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Extract insight</a:t>
          </a:r>
        </a:p>
      </dsp:txBody>
      <dsp:txXfrm>
        <a:off x="609936" y="69763"/>
        <a:ext cx="1103625" cy="1103625"/>
      </dsp:txXfrm>
    </dsp:sp>
    <dsp:sp modelId="{5AEC79F7-F632-894A-8C0A-251287BA1994}">
      <dsp:nvSpPr>
        <dsp:cNvPr id="0" name=""/>
        <dsp:cNvSpPr/>
      </dsp:nvSpPr>
      <dsp:spPr>
        <a:xfrm>
          <a:off x="539731" y="-441"/>
          <a:ext cx="3121696" cy="3121696"/>
        </a:xfrm>
        <a:prstGeom prst="circularArrow">
          <a:avLst>
            <a:gd name="adj1" fmla="val 6894"/>
            <a:gd name="adj2" fmla="val 464705"/>
            <a:gd name="adj3" fmla="val 16752139"/>
            <a:gd name="adj4" fmla="val 15183156"/>
            <a:gd name="adj5" fmla="val 8043"/>
          </a:avLst>
        </a:prstGeom>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ideas I picked up was physics as represented by a three-legged stool.</a:t>
            </a:r>
          </a:p>
        </p:txBody>
      </p:sp>
      <p:sp>
        <p:nvSpPr>
          <p:cNvPr id="4" name="Slide Number Placeholder 3"/>
          <p:cNvSpPr>
            <a:spLocks noGrp="1"/>
          </p:cNvSpPr>
          <p:nvPr>
            <p:ph type="sldNum" sz="quarter" idx="10"/>
          </p:nvPr>
        </p:nvSpPr>
        <p:spPr/>
        <p:txBody>
          <a:bodyPr/>
          <a:lstStyle/>
          <a:p>
            <a:fld id="{2BEBBCCD-31FD-BC41-A9A1-6E94664B8DDC}" type="slidenum">
              <a:rPr lang="en-US" smtClean="0"/>
              <a:t>2</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focus on a couple of these issues.</a:t>
            </a:r>
          </a:p>
          <a:p>
            <a:endParaRPr lang="en-US" dirty="0"/>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168332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some of my colleagues would disagree with me on this but I feel that as we transition from the sage on the stage model of us spewing information at students and expect them to solve large quantities of problems to an approach that requires more engagement that we have to remove content as we place higher expectations on our students.</a:t>
            </a:r>
          </a:p>
          <a:p>
            <a:endParaRPr lang="en-US" dirty="0"/>
          </a:p>
          <a:p>
            <a:r>
              <a:rPr lang="en-US" dirty="0"/>
              <a:t>Coverage does not equate with comprehension</a:t>
            </a:r>
          </a:p>
          <a:p>
            <a:endParaRPr lang="en-US" dirty="0"/>
          </a:p>
          <a:p>
            <a:r>
              <a:rPr lang="en-US" dirty="0"/>
              <a:t>Not only does computation allow students develop a deeper understanding but it also grants them a toolbox that allows them to explore more deeply on their own</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74966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one retirement at a time</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2269807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the past 12 months google users in America have searched for Python more than Kim Kardashian</a:t>
            </a:r>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50621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admitting we have a problem.</a:t>
            </a:r>
          </a:p>
          <a:p>
            <a:endParaRPr lang="en-US" dirty="0"/>
          </a:p>
          <a:p>
            <a:r>
              <a:rPr lang="en-US" dirty="0"/>
              <a:t>J-TUPP (Joint Task for for Undergraduate Physics Programs) and AAPT Recommendations on Computation are strong tools for arguing for more computation.</a:t>
            </a:r>
          </a:p>
          <a:p>
            <a:endParaRPr lang="en-US" dirty="0"/>
          </a:p>
          <a:p>
            <a:r>
              <a:rPr lang="en-US" dirty="0"/>
              <a:t>Change happens one retirement at a time</a:t>
            </a:r>
          </a:p>
          <a:p>
            <a:r>
              <a:rPr lang="en-US" dirty="0"/>
              <a:t>Volunteer to mentor new faculty – this gives you an open line of communication about expectations and they are more likely to adopt elements of your philosophy</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18</a:t>
            </a:fld>
            <a:endParaRPr lang="en-US"/>
          </a:p>
        </p:txBody>
      </p:sp>
    </p:spTree>
    <p:extLst>
      <p:ext uri="{BB962C8B-B14F-4D97-AF65-F5344CB8AC3E}">
        <p14:creationId xmlns:p14="http://schemas.microsoft.com/office/powerpoint/2010/main" val="3996360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19</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I'm sure you have your own opinion on this matter.  My challenge to you is “prove it”.  Where does the ideal balance lie? Don't be a slide rule, you really don't want to be a slide rule.</a:t>
            </a:r>
          </a:p>
          <a:p>
            <a:endParaRPr lang="en-US" dirty="0"/>
          </a:p>
          <a:p>
            <a:r>
              <a:rPr lang="en-US" dirty="0"/>
              <a:t> How far towards one extreme or the other do we need to be to best serve our students?</a:t>
            </a:r>
          </a:p>
          <a:p>
            <a:endParaRPr lang="en-US" dirty="0"/>
          </a:p>
          <a:p>
            <a:r>
              <a:rPr lang="en-US" dirty="0"/>
              <a:t>One argument frequently given against relying more on computation is that the algorithms and code tend to be black boxes, but I’d argue that at the introductory level both computation AND hand-calculations are equally black boxes.</a:t>
            </a:r>
          </a:p>
        </p:txBody>
      </p:sp>
      <p:sp>
        <p:nvSpPr>
          <p:cNvPr id="4" name="Slide Number Placeholder 3"/>
          <p:cNvSpPr>
            <a:spLocks noGrp="1"/>
          </p:cNvSpPr>
          <p:nvPr>
            <p:ph type="sldNum" sz="quarter" idx="10"/>
          </p:nvPr>
        </p:nvSpPr>
        <p:spPr/>
        <p:txBody>
          <a:bodyPr/>
          <a:lstStyle/>
          <a:p>
            <a:fld id="{2BEBBCCD-31FD-BC41-A9A1-6E94664B8DDC}" type="slidenum">
              <a:rPr lang="en-US" smtClean="0"/>
              <a:t>20</a:t>
            </a:fld>
            <a:endParaRPr lang="en-US"/>
          </a:p>
        </p:txBody>
      </p:sp>
    </p:spTree>
    <p:extLst>
      <p:ext uri="{BB962C8B-B14F-4D97-AF65-F5344CB8AC3E}">
        <p14:creationId xmlns:p14="http://schemas.microsoft.com/office/powerpoint/2010/main" val="277909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72417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r>
              <a:rPr lang="en-US" dirty="0">
                <a:effectLst/>
              </a:rPr>
              <a:t>Does not necessarily mean programming but rather making use of programs, however programming can make up an important part of the curriculum.</a:t>
            </a: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4</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thinking is abstraction, automation, and analysis</a:t>
            </a:r>
          </a:p>
          <a:p>
            <a:endParaRPr lang="en-US" dirty="0"/>
          </a:p>
          <a:p>
            <a:r>
              <a:rPr lang="en-US" dirty="0"/>
              <a:t>Rework</a:t>
            </a:r>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25123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a:p>
            <a:endParaRPr lang="en-US" dirty="0"/>
          </a:p>
          <a:p>
            <a:r>
              <a:rPr lang="en-US" dirty="0"/>
              <a:t>Show website briefly?</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76802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experiment tab to the PICUP exercise sets.  This feature isn’t live yet but we envision it to be a tab where you can upload material including pdfs or other documents or link to experimental descriptions elsewhere to describe experiments that accompany computational activities.</a:t>
            </a:r>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53559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2006 Robert Fuller, Norman </a:t>
            </a:r>
            <a:r>
              <a:rPr lang="en-US" dirty="0" err="1"/>
              <a:t>Chonacky</a:t>
            </a:r>
            <a:r>
              <a:rPr lang="en-US" dirty="0"/>
              <a:t>, and David Winch collected data from over 250 departments about computational usage.</a:t>
            </a:r>
          </a:p>
          <a:p>
            <a:r>
              <a:rPr lang="en-US" dirty="0"/>
              <a:t>It painted a somewhat bleak portrait of computational inclusion in physics curriculum but a more recent survey by Danny Caballero in 2017 showed we have made progress.</a:t>
            </a:r>
          </a:p>
        </p:txBody>
      </p:sp>
      <p:sp>
        <p:nvSpPr>
          <p:cNvPr id="4" name="Slide Number Placeholder 3"/>
          <p:cNvSpPr>
            <a:spLocks noGrp="1"/>
          </p:cNvSpPr>
          <p:nvPr>
            <p:ph type="sldNum" sz="quarter" idx="10"/>
          </p:nvPr>
        </p:nvSpPr>
        <p:spPr/>
        <p:txBody>
          <a:bodyPr/>
          <a:lstStyle/>
          <a:p>
            <a:fld id="{2BEBBCCD-31FD-BC41-A9A1-6E94664B8DDC}" type="slidenum">
              <a:rPr lang="en-US" smtClean="0"/>
              <a:t>8</a:t>
            </a:fld>
            <a:endParaRPr lang="en-US"/>
          </a:p>
        </p:txBody>
      </p:sp>
    </p:spTree>
    <p:extLst>
      <p:ext uri="{BB962C8B-B14F-4D97-AF65-F5344CB8AC3E}">
        <p14:creationId xmlns:p14="http://schemas.microsoft.com/office/powerpoint/2010/main" val="195557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compelling reason is the develop a better understanding of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a:p>
            <a:r>
              <a:rPr lang="en-US" dirty="0"/>
              <a:t>Can now include non-linear systems such a the double-pendulum and beyond and we can study more-than-two-body central force problems</a:t>
            </a:r>
          </a:p>
        </p:txBody>
      </p:sp>
      <p:sp>
        <p:nvSpPr>
          <p:cNvPr id="4" name="Slide Number Placeholder 3"/>
          <p:cNvSpPr>
            <a:spLocks noGrp="1"/>
          </p:cNvSpPr>
          <p:nvPr>
            <p:ph type="sldNum" sz="quarter" idx="10"/>
          </p:nvPr>
        </p:nvSpPr>
        <p:spPr/>
        <p:txBody>
          <a:bodyPr/>
          <a:lstStyle/>
          <a:p>
            <a:fld id="{2BEBBCCD-31FD-BC41-A9A1-6E94664B8DDC}" type="slidenum">
              <a:rPr lang="en-US" smtClean="0"/>
              <a:t>10</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bar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223344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pic>
        <p:nvPicPr>
          <p:cNvPr id="4" name="Picture 3">
            <a:extLst>
              <a:ext uri="{FF2B5EF4-FFF2-40B4-BE49-F238E27FC236}">
                <a16:creationId xmlns:a16="http://schemas.microsoft.com/office/drawing/2014/main" id="{C554E83C-5C61-DC4F-84CD-76D28BFA84DF}"/>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a:xfrm>
            <a:off x="1371600" y="1889760"/>
            <a:ext cx="9601200" cy="3977640"/>
          </a:xfrm>
        </p:spPr>
        <p:txBody>
          <a:bodyPr>
            <a:normAutofit/>
          </a:bodyPr>
          <a:lstStyle/>
          <a:p>
            <a:r>
              <a:rPr lang="en-US" sz="2400" dirty="0"/>
              <a:t>Develop deeper understanding of physics</a:t>
            </a:r>
          </a:p>
          <a:p>
            <a:endParaRPr lang="en-US" sz="2400" dirty="0"/>
          </a:p>
          <a:p>
            <a:r>
              <a:rPr lang="en-US" sz="2400" dirty="0"/>
              <a:t>Exploration of complex systems</a:t>
            </a:r>
          </a:p>
          <a:p>
            <a:pPr lvl="1"/>
            <a:r>
              <a:rPr lang="en-US" sz="2400" dirty="0"/>
              <a:t>Develop understanding and intuition of systems beyond the few systems we can solve analytically</a:t>
            </a:r>
          </a:p>
          <a:p>
            <a:pPr lvl="1"/>
            <a:endParaRPr lang="en-US" sz="2400" dirty="0"/>
          </a:p>
          <a:p>
            <a:pPr lvl="1"/>
            <a:endParaRPr lang="en-US" sz="2400" dirty="0"/>
          </a:p>
          <a:p>
            <a:r>
              <a:rPr lang="en-US" sz="2400" dirty="0"/>
              <a:t>Give students marketable skills</a:t>
            </a:r>
          </a:p>
          <a:p>
            <a:endParaRPr lang="en-US" sz="2400" dirty="0"/>
          </a:p>
        </p:txBody>
      </p:sp>
      <p:pic>
        <p:nvPicPr>
          <p:cNvPr id="4" name="Picture 3">
            <a:extLst>
              <a:ext uri="{FF2B5EF4-FFF2-40B4-BE49-F238E27FC236}">
                <a16:creationId xmlns:a16="http://schemas.microsoft.com/office/drawing/2014/main" id="{948CA7CD-0A60-A145-9880-6F813F47720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86497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a:xfrm>
            <a:off x="1371600" y="1935480"/>
            <a:ext cx="9601200" cy="3931920"/>
          </a:xfrm>
        </p:spPr>
        <p:txBody>
          <a:bodyPr>
            <a:normAutofit/>
          </a:bodyPr>
          <a:lstStyle/>
          <a:p>
            <a:r>
              <a:rPr lang="en-US" sz="2400" dirty="0"/>
              <a:t>A little less than half of bachelors graduates seek industry positions </a:t>
            </a:r>
          </a:p>
          <a:p>
            <a:endParaRPr lang="en-US" sz="2400" dirty="0"/>
          </a:p>
          <a:p>
            <a:r>
              <a:rPr lang="en-US" sz="2400" dirty="0"/>
              <a:t>Bachelors students in industry report 75%-90% are programming and 50%-60% are performing modeling and simulation</a:t>
            </a:r>
          </a:p>
          <a:p>
            <a:pPr lvl="1"/>
            <a:r>
              <a:rPr lang="en-US" sz="2400" dirty="0"/>
              <a:t>Based on 2017 AIP "Physics Bachelors: Initial Employment” report which is based on survey data from 2013-2014</a:t>
            </a:r>
          </a:p>
          <a:p>
            <a:pPr lvl="1"/>
            <a:endParaRPr lang="en-US" sz="2400" dirty="0"/>
          </a:p>
          <a:p>
            <a:r>
              <a:rPr lang="en-US" sz="2400" dirty="0"/>
              <a:t>Question:  Who should we be serving and how do we best serve them?</a:t>
            </a:r>
          </a:p>
          <a:p>
            <a:endParaRPr lang="en-US" sz="2400" dirty="0"/>
          </a:p>
        </p:txBody>
      </p:sp>
      <p:pic>
        <p:nvPicPr>
          <p:cNvPr id="4" name="Picture 3">
            <a:extLst>
              <a:ext uri="{FF2B5EF4-FFF2-40B4-BE49-F238E27FC236}">
                <a16:creationId xmlns:a16="http://schemas.microsoft.com/office/drawing/2014/main" id="{7A3EBF88-2831-D04E-9890-B7B4D76AEC90}"/>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34071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147A31-63A1-B94B-A506-6D25F4AE3366}"/>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79080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you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a:xfrm>
            <a:off x="1371600" y="1813560"/>
            <a:ext cx="9601200" cy="4343400"/>
          </a:xfrm>
        </p:spPr>
        <p:txBody>
          <a:bodyPr>
            <a:normAutofit lnSpcReduction="10000"/>
          </a:bodyPr>
          <a:lstStyle/>
          <a:p>
            <a:r>
              <a:rPr lang="en-US" sz="2400" dirty="0"/>
              <a:t>PER systemic implementation hurdles</a:t>
            </a:r>
            <a:r>
              <a:rPr lang="en-US" sz="2400" baseline="30000" dirty="0"/>
              <a:t>1</a:t>
            </a:r>
          </a:p>
          <a:p>
            <a:pPr lvl="1"/>
            <a:r>
              <a:rPr lang="en-US" sz="2400" dirty="0"/>
              <a:t>Expectation of content coverage</a:t>
            </a:r>
          </a:p>
          <a:p>
            <a:pPr lvl="1"/>
            <a:r>
              <a:rPr lang="en-US" sz="2400" dirty="0"/>
              <a:t>Departmental norms</a:t>
            </a:r>
          </a:p>
          <a:p>
            <a:pPr lvl="1"/>
            <a:r>
              <a:rPr lang="en-US" sz="2400" dirty="0"/>
              <a:t>Lack of instructor time</a:t>
            </a:r>
          </a:p>
          <a:p>
            <a:pPr lvl="1"/>
            <a:r>
              <a:rPr lang="en-US" sz="2400" dirty="0"/>
              <a:t>Student resistance</a:t>
            </a:r>
          </a:p>
          <a:p>
            <a:pPr lvl="1"/>
            <a:r>
              <a:rPr lang="en-US" sz="2400" dirty="0"/>
              <a:t>Time structure</a:t>
            </a:r>
          </a:p>
          <a:p>
            <a:r>
              <a:rPr lang="en-US" sz="2400" dirty="0"/>
              <a:t>Computation systemic implementation hurdles</a:t>
            </a:r>
            <a:r>
              <a:rPr lang="en-US" sz="2400" baseline="30000" dirty="0"/>
              <a:t>2</a:t>
            </a:r>
          </a:p>
          <a:p>
            <a:pPr lvl="1"/>
            <a:r>
              <a:rPr lang="en-US" sz="2400" dirty="0"/>
              <a:t>Lack of instructor knowledge</a:t>
            </a:r>
          </a:p>
          <a:p>
            <a:pPr lvl="1"/>
            <a:r>
              <a:rPr lang="en-US" sz="2400" dirty="0"/>
              <a:t>Accessible platform</a:t>
            </a:r>
          </a:p>
          <a:p>
            <a:pPr lvl="1"/>
            <a:r>
              <a:rPr lang="en-US" sz="2400" dirty="0"/>
              <a:t>The IT crowd</a:t>
            </a:r>
          </a:p>
          <a:p>
            <a:endParaRPr lang="en-US" sz="2400" dirty="0"/>
          </a:p>
        </p:txBody>
      </p:sp>
      <p:pic>
        <p:nvPicPr>
          <p:cNvPr id="4" name="Picture 3">
            <a:extLst>
              <a:ext uri="{FF2B5EF4-FFF2-40B4-BE49-F238E27FC236}">
                <a16:creationId xmlns:a16="http://schemas.microsoft.com/office/drawing/2014/main" id="{64CEC48E-1522-1E4C-BCF4-005EBADCFFB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5" name="TextBox 4">
            <a:extLst>
              <a:ext uri="{FF2B5EF4-FFF2-40B4-BE49-F238E27FC236}">
                <a16:creationId xmlns:a16="http://schemas.microsoft.com/office/drawing/2014/main" id="{1517A9CA-35FE-F746-9122-EC95BCC4EB2A}"/>
              </a:ext>
            </a:extLst>
          </p:cNvPr>
          <p:cNvSpPr txBox="1"/>
          <p:nvPr/>
        </p:nvSpPr>
        <p:spPr>
          <a:xfrm>
            <a:off x="2545080" y="6349882"/>
            <a:ext cx="9395521" cy="338554"/>
          </a:xfrm>
          <a:prstGeom prst="rect">
            <a:avLst/>
          </a:prstGeom>
          <a:noFill/>
        </p:spPr>
        <p:txBody>
          <a:bodyPr wrap="none" rtlCol="0">
            <a:spAutoFit/>
          </a:bodyPr>
          <a:lstStyle/>
          <a:p>
            <a:r>
              <a:rPr lang="en-US" sz="800" dirty="0"/>
              <a:t>1. Dancy, Melissa H., and Charles Henderson. "Beyond the individual instructor: Systemic constraints in the implementation of research‐informed practices." AIP Conference Proceedings. Vol. 790. No. 1. AIP, 2005.</a:t>
            </a:r>
          </a:p>
          <a:p>
            <a:r>
              <a:rPr lang="en-US" sz="800" dirty="0"/>
              <a:t>2. Leary, Ashleigh, Paul W. Irving, and Marcos D. Caballero. "The difficulties associated with integrating computation into undergraduate physics." </a:t>
            </a:r>
            <a:r>
              <a:rPr lang="en-US" sz="800" dirty="0" err="1"/>
              <a:t>arXiv</a:t>
            </a:r>
            <a:r>
              <a:rPr lang="en-US" sz="800" dirty="0"/>
              <a:t> preprint arXiv:1807.03581(2018).</a:t>
            </a:r>
          </a:p>
        </p:txBody>
      </p:sp>
    </p:spTree>
    <p:extLst>
      <p:ext uri="{BB962C8B-B14F-4D97-AF65-F5344CB8AC3E}">
        <p14:creationId xmlns:p14="http://schemas.microsoft.com/office/powerpoint/2010/main" val="83911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0704-248E-7E42-85A6-4E6A8BC436D7}"/>
              </a:ext>
            </a:extLst>
          </p:cNvPr>
          <p:cNvSpPr>
            <a:spLocks noGrp="1"/>
          </p:cNvSpPr>
          <p:nvPr>
            <p:ph type="title"/>
          </p:nvPr>
        </p:nvSpPr>
        <p:spPr/>
        <p:txBody>
          <a:bodyPr/>
          <a:lstStyle/>
          <a:p>
            <a:r>
              <a:rPr lang="en-US" dirty="0"/>
              <a:t>Expectation of Content Coverage</a:t>
            </a:r>
          </a:p>
        </p:txBody>
      </p:sp>
      <p:sp>
        <p:nvSpPr>
          <p:cNvPr id="3" name="Content Placeholder 2">
            <a:extLst>
              <a:ext uri="{FF2B5EF4-FFF2-40B4-BE49-F238E27FC236}">
                <a16:creationId xmlns:a16="http://schemas.microsoft.com/office/drawing/2014/main" id="{9A5D20C1-26ED-624A-B538-1E0CD0D150DB}"/>
              </a:ext>
            </a:extLst>
          </p:cNvPr>
          <p:cNvSpPr>
            <a:spLocks noGrp="1"/>
          </p:cNvSpPr>
          <p:nvPr>
            <p:ph idx="1"/>
          </p:nvPr>
        </p:nvSpPr>
        <p:spPr/>
        <p:txBody>
          <a:bodyPr>
            <a:normAutofit/>
          </a:bodyPr>
          <a:lstStyle/>
          <a:p>
            <a:r>
              <a:rPr lang="en-US" sz="2400" dirty="0"/>
              <a:t>Required content coverage for </a:t>
            </a:r>
          </a:p>
          <a:p>
            <a:pPr lvl="1"/>
            <a:r>
              <a:rPr lang="en-US" sz="2400" dirty="0"/>
              <a:t>Accreditation</a:t>
            </a:r>
          </a:p>
          <a:p>
            <a:pPr lvl="1"/>
            <a:r>
              <a:rPr lang="en-US" sz="2400" dirty="0"/>
              <a:t>Downstream courses</a:t>
            </a:r>
          </a:p>
          <a:p>
            <a:pPr lvl="1"/>
            <a:r>
              <a:rPr lang="en-US" sz="2400" dirty="0"/>
              <a:t>Course description</a:t>
            </a:r>
          </a:p>
          <a:p>
            <a:pPr lvl="1"/>
            <a:endParaRPr lang="en-US" sz="2400" dirty="0"/>
          </a:p>
          <a:p>
            <a:r>
              <a:rPr lang="en-US" sz="2400" dirty="0"/>
              <a:t>More related to time constraints</a:t>
            </a:r>
          </a:p>
          <a:p>
            <a:endParaRPr lang="en-US" sz="2400" dirty="0"/>
          </a:p>
        </p:txBody>
      </p:sp>
    </p:spTree>
    <p:extLst>
      <p:ext uri="{BB962C8B-B14F-4D97-AF65-F5344CB8AC3E}">
        <p14:creationId xmlns:p14="http://schemas.microsoft.com/office/powerpoint/2010/main" val="125189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2AF2-24B4-284D-9C7E-582EC7375851}"/>
              </a:ext>
            </a:extLst>
          </p:cNvPr>
          <p:cNvSpPr>
            <a:spLocks noGrp="1"/>
          </p:cNvSpPr>
          <p:nvPr>
            <p:ph type="title"/>
          </p:nvPr>
        </p:nvSpPr>
        <p:spPr/>
        <p:txBody>
          <a:bodyPr/>
          <a:lstStyle/>
          <a:p>
            <a:r>
              <a:rPr lang="en-US" dirty="0"/>
              <a:t>Department Norms</a:t>
            </a:r>
          </a:p>
        </p:txBody>
      </p:sp>
      <p:sp>
        <p:nvSpPr>
          <p:cNvPr id="3" name="Content Placeholder 2">
            <a:extLst>
              <a:ext uri="{FF2B5EF4-FFF2-40B4-BE49-F238E27FC236}">
                <a16:creationId xmlns:a16="http://schemas.microsoft.com/office/drawing/2014/main" id="{F0F7C369-9293-0E4B-918A-FDF900C0C41F}"/>
              </a:ext>
            </a:extLst>
          </p:cNvPr>
          <p:cNvSpPr>
            <a:spLocks noGrp="1"/>
          </p:cNvSpPr>
          <p:nvPr>
            <p:ph idx="1"/>
          </p:nvPr>
        </p:nvSpPr>
        <p:spPr/>
        <p:txBody>
          <a:bodyPr>
            <a:normAutofit/>
          </a:bodyPr>
          <a:lstStyle/>
          <a:p>
            <a:r>
              <a:rPr lang="en-US" sz="2400" dirty="0"/>
              <a:t>Ownership of courses</a:t>
            </a:r>
          </a:p>
          <a:p>
            <a:endParaRPr lang="en-US" sz="2400" dirty="0"/>
          </a:p>
          <a:p>
            <a:r>
              <a:rPr lang="en-US" sz="2400" dirty="0"/>
              <a:t>Computation seen as replacing theory</a:t>
            </a:r>
          </a:p>
          <a:p>
            <a:endParaRPr lang="en-US" sz="2400" dirty="0"/>
          </a:p>
          <a:p>
            <a:r>
              <a:rPr lang="en-US" sz="2400" dirty="0"/>
              <a:t>Unwritten rules</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35018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B772-915A-3448-86B4-0E45171422AC}"/>
              </a:ext>
            </a:extLst>
          </p:cNvPr>
          <p:cNvSpPr>
            <a:spLocks noGrp="1"/>
          </p:cNvSpPr>
          <p:nvPr>
            <p:ph type="title"/>
          </p:nvPr>
        </p:nvSpPr>
        <p:spPr/>
        <p:txBody>
          <a:bodyPr/>
          <a:lstStyle/>
          <a:p>
            <a:r>
              <a:rPr lang="en-US" dirty="0"/>
              <a:t>Lack of instructor knowledge</a:t>
            </a:r>
          </a:p>
        </p:txBody>
      </p:sp>
      <p:sp>
        <p:nvSpPr>
          <p:cNvPr id="3" name="Content Placeholder 2">
            <a:extLst>
              <a:ext uri="{FF2B5EF4-FFF2-40B4-BE49-F238E27FC236}">
                <a16:creationId xmlns:a16="http://schemas.microsoft.com/office/drawing/2014/main" id="{CB7CAD52-6BE1-3D49-9564-A61E6849CA2A}"/>
              </a:ext>
            </a:extLst>
          </p:cNvPr>
          <p:cNvSpPr>
            <a:spLocks noGrp="1"/>
          </p:cNvSpPr>
          <p:nvPr>
            <p:ph idx="1"/>
          </p:nvPr>
        </p:nvSpPr>
        <p:spPr/>
        <p:txBody>
          <a:bodyPr>
            <a:normAutofit/>
          </a:bodyPr>
          <a:lstStyle/>
          <a:p>
            <a:r>
              <a:rPr lang="en-US" sz="2400" dirty="0"/>
              <a:t>No programming skills</a:t>
            </a:r>
          </a:p>
          <a:p>
            <a:endParaRPr lang="en-US" sz="2400" dirty="0"/>
          </a:p>
          <a:p>
            <a:r>
              <a:rPr lang="en-US" sz="2400" dirty="0"/>
              <a:t>Don’t know how to design effective activities</a:t>
            </a:r>
          </a:p>
        </p:txBody>
      </p:sp>
    </p:spTree>
    <p:extLst>
      <p:ext uri="{BB962C8B-B14F-4D97-AF65-F5344CB8AC3E}">
        <p14:creationId xmlns:p14="http://schemas.microsoft.com/office/powerpoint/2010/main" val="151995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normAutofit/>
          </a:bodyPr>
          <a:lstStyle/>
          <a:p>
            <a:r>
              <a:rPr lang="en-US" sz="2400" dirty="0"/>
              <a:t>Recognize the hurdles</a:t>
            </a:r>
          </a:p>
          <a:p>
            <a:r>
              <a:rPr lang="en-US" sz="2400" dirty="0"/>
              <a:t>Achieve buy-in</a:t>
            </a:r>
          </a:p>
          <a:p>
            <a:pPr lvl="1"/>
            <a:r>
              <a:rPr lang="en-US" sz="2400" dirty="0"/>
              <a:t>From other faculty</a:t>
            </a:r>
          </a:p>
          <a:p>
            <a:pPr lvl="1"/>
            <a:r>
              <a:rPr lang="en-US" sz="2400" dirty="0"/>
              <a:t>From administrators</a:t>
            </a:r>
          </a:p>
          <a:p>
            <a:pPr lvl="1"/>
            <a:r>
              <a:rPr lang="en-US" sz="2400" dirty="0"/>
              <a:t>From students</a:t>
            </a:r>
          </a:p>
          <a:p>
            <a:r>
              <a:rPr lang="en-US" sz="2400" dirty="0"/>
              <a:t>Develop common learning goals</a:t>
            </a:r>
          </a:p>
          <a:p>
            <a:r>
              <a:rPr lang="en-US" sz="2400" dirty="0"/>
              <a:t>Develop curricular material</a:t>
            </a:r>
          </a:p>
        </p:txBody>
      </p:sp>
      <p:pic>
        <p:nvPicPr>
          <p:cNvPr id="4" name="Picture 3">
            <a:extLst>
              <a:ext uri="{FF2B5EF4-FFF2-40B4-BE49-F238E27FC236}">
                <a16:creationId xmlns:a16="http://schemas.microsoft.com/office/drawing/2014/main" id="{1209C19D-6923-024A-BD4E-010E2321845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49400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17681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pic>
        <p:nvPicPr>
          <p:cNvPr id="6" name="Picture 5">
            <a:extLst>
              <a:ext uri="{FF2B5EF4-FFF2-40B4-BE49-F238E27FC236}">
                <a16:creationId xmlns:a16="http://schemas.microsoft.com/office/drawing/2014/main" id="{863AD4F4-AB05-7C40-A83E-6945696301D4}"/>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5844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4" name="Picture 13">
            <a:extLst>
              <a:ext uri="{FF2B5EF4-FFF2-40B4-BE49-F238E27FC236}">
                <a16:creationId xmlns:a16="http://schemas.microsoft.com/office/drawing/2014/main" id="{FA68F13E-7408-CE41-B331-54897F2D22B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9835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Where is the “best” place to be?</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Oval 7">
            <a:extLst>
              <a:ext uri="{FF2B5EF4-FFF2-40B4-BE49-F238E27FC236}">
                <a16:creationId xmlns:a16="http://schemas.microsoft.com/office/drawing/2014/main" id="{9428CA9C-F8B5-084E-921B-1635F1461791}"/>
              </a:ext>
            </a:extLst>
          </p:cNvPr>
          <p:cNvSpPr/>
          <p:nvPr/>
        </p:nvSpPr>
        <p:spPr>
          <a:xfrm>
            <a:off x="9174480" y="3187065"/>
            <a:ext cx="579120" cy="579120"/>
          </a:xfrm>
          <a:prstGeom prst="ellipse">
            <a:avLst/>
          </a:prstGeom>
          <a:ln>
            <a:solidFill>
              <a:schemeClr val="tx1"/>
            </a:solidFill>
          </a:ln>
          <a:scene3d>
            <a:camera prst="orthographicFront"/>
            <a:lightRig rig="threePt" dir="t"/>
          </a:scene3d>
          <a:sp3d>
            <a:bevelB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2">
                    <a:satMod val="175000"/>
                    <a:alpha val="40000"/>
                  </a:schemeClr>
                </a:glow>
              </a:effectLst>
            </a:endParaRPr>
          </a:p>
        </p:txBody>
      </p:sp>
    </p:spTree>
    <p:extLst>
      <p:ext uri="{BB962C8B-B14F-4D97-AF65-F5344CB8AC3E}">
        <p14:creationId xmlns:p14="http://schemas.microsoft.com/office/powerpoint/2010/main" val="2024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7340600" cy="3581400"/>
          </a:xfrm>
        </p:spPr>
        <p:txBody>
          <a:bodyPr>
            <a:normAutofit/>
          </a:bodyPr>
          <a:lstStyle/>
          <a:p>
            <a:r>
              <a:rPr lang="en-US" sz="2400"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pic>
        <p:nvPicPr>
          <p:cNvPr id="7" name="Picture 6">
            <a:extLst>
              <a:ext uri="{FF2B5EF4-FFF2-40B4-BE49-F238E27FC236}">
                <a16:creationId xmlns:a16="http://schemas.microsoft.com/office/drawing/2014/main" id="{93A6517A-FCCD-F047-BEC3-65FC9438F17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normAutofit/>
          </a:bodyPr>
          <a:lstStyle/>
          <a:p>
            <a:r>
              <a:rPr lang="en-US" sz="2400" dirty="0"/>
              <a:t>Answer the following:</a:t>
            </a:r>
          </a:p>
          <a:p>
            <a:pPr lvl="1"/>
            <a:r>
              <a:rPr lang="en-US" sz="2400" dirty="0"/>
              <a:t>How can you best serve your students’ need for computational skills?</a:t>
            </a:r>
          </a:p>
          <a:p>
            <a:pPr lvl="1"/>
            <a:r>
              <a:rPr lang="en-US" sz="2400" dirty="0"/>
              <a:t>Are you serving your students?</a:t>
            </a:r>
          </a:p>
          <a:p>
            <a:endParaRPr lang="en-US" sz="2400" dirty="0"/>
          </a:p>
          <a:p>
            <a:pPr lvl="1"/>
            <a:r>
              <a:rPr lang="en-US" sz="2400" dirty="0"/>
              <a:t>What is the best balance of pen &amp; paper methods and computational methods to develop understanding and insight?</a:t>
            </a:r>
          </a:p>
        </p:txBody>
      </p:sp>
      <p:pic>
        <p:nvPicPr>
          <p:cNvPr id="4" name="Picture 3">
            <a:extLst>
              <a:ext uri="{FF2B5EF4-FFF2-40B4-BE49-F238E27FC236}">
                <a16:creationId xmlns:a16="http://schemas.microsoft.com/office/drawing/2014/main" id="{27F5F47F-817F-E647-BD63-5EBD3EF26789}"/>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44068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Thank you.  Any questions?</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a:xfrm>
            <a:off x="1371600" y="1371600"/>
            <a:ext cx="9601200" cy="3581400"/>
          </a:xfrm>
        </p:spPr>
        <p:txBody>
          <a:bodyPr>
            <a:normAutofit/>
          </a:bodyPr>
          <a:lstStyle/>
          <a:p>
            <a:r>
              <a:rPr lang="en-US" sz="2400" dirty="0"/>
              <a:t>Thanks to the following for funding:</a:t>
            </a:r>
          </a:p>
          <a:p>
            <a:pPr lvl="1"/>
            <a:r>
              <a:rPr lang="en-US" sz="2400" dirty="0"/>
              <a:t>Dept. of Chemistry and Physics, UW-Stout</a:t>
            </a:r>
          </a:p>
          <a:p>
            <a:pPr lvl="1"/>
            <a:r>
              <a:rPr lang="en-US" sz="2400" dirty="0"/>
              <a:t>College of Science, Technology, Engineering, Mathematics, and Management Dean</a:t>
            </a:r>
          </a:p>
        </p:txBody>
      </p:sp>
      <p:sp>
        <p:nvSpPr>
          <p:cNvPr id="5" name="Content Placeholder 2">
            <a:extLst>
              <a:ext uri="{FF2B5EF4-FFF2-40B4-BE49-F238E27FC236}">
                <a16:creationId xmlns:a16="http://schemas.microsoft.com/office/drawing/2014/main" id="{0665927D-D21C-1147-977A-95DEEBC776BF}"/>
              </a:ext>
            </a:extLst>
          </p:cNvPr>
          <p:cNvSpPr txBox="1">
            <a:spLocks/>
          </p:cNvSpPr>
          <p:nvPr/>
        </p:nvSpPr>
        <p:spPr>
          <a:xfrm>
            <a:off x="2362200" y="3375660"/>
            <a:ext cx="5638800" cy="594360"/>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200" b="1" dirty="0"/>
              <a:t>Slides and links to references at:</a:t>
            </a:r>
          </a:p>
        </p:txBody>
      </p:sp>
      <p:pic>
        <p:nvPicPr>
          <p:cNvPr id="6" name="Picture 5">
            <a:extLst>
              <a:ext uri="{FF2B5EF4-FFF2-40B4-BE49-F238E27FC236}">
                <a16:creationId xmlns:a16="http://schemas.microsoft.com/office/drawing/2014/main" id="{61765E85-52A9-164C-8470-F6A561249C82}"/>
              </a:ext>
            </a:extLst>
          </p:cNvPr>
          <p:cNvPicPr>
            <a:picLocks noChangeAspect="1"/>
          </p:cNvPicPr>
          <p:nvPr/>
        </p:nvPicPr>
        <p:blipFill>
          <a:blip r:embed="rId2"/>
          <a:stretch>
            <a:fillRect/>
          </a:stretch>
        </p:blipFill>
        <p:spPr>
          <a:xfrm>
            <a:off x="8001000" y="2651760"/>
            <a:ext cx="4191000" cy="4191000"/>
          </a:xfrm>
          <a:prstGeom prst="rect">
            <a:avLst/>
          </a:prstGeom>
        </p:spPr>
      </p:pic>
      <p:pic>
        <p:nvPicPr>
          <p:cNvPr id="8" name="Picture 7">
            <a:extLst>
              <a:ext uri="{FF2B5EF4-FFF2-40B4-BE49-F238E27FC236}">
                <a16:creationId xmlns:a16="http://schemas.microsoft.com/office/drawing/2014/main" id="{72AB8951-B4E8-F148-B305-DC33DFFF771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4E16-C7F3-FD4F-851A-9D55F85A657F}"/>
              </a:ext>
            </a:extLst>
          </p:cNvPr>
          <p:cNvSpPr>
            <a:spLocks noGrp="1"/>
          </p:cNvSpPr>
          <p:nvPr>
            <p:ph type="title"/>
          </p:nvPr>
        </p:nvSpPr>
        <p:spPr>
          <a:xfrm>
            <a:off x="1371600" y="685800"/>
            <a:ext cx="9936480" cy="1485900"/>
          </a:xfrm>
        </p:spPr>
        <p:txBody>
          <a:bodyPr/>
          <a:lstStyle/>
          <a:p>
            <a:r>
              <a:rPr lang="en-US" dirty="0"/>
              <a:t>Inert Gas Condensation of Nanomagnets</a:t>
            </a:r>
          </a:p>
        </p:txBody>
      </p:sp>
      <p:sp>
        <p:nvSpPr>
          <p:cNvPr id="3" name="Content Placeholder 2">
            <a:extLst>
              <a:ext uri="{FF2B5EF4-FFF2-40B4-BE49-F238E27FC236}">
                <a16:creationId xmlns:a16="http://schemas.microsoft.com/office/drawing/2014/main" id="{AB2B511C-E1AD-0748-83BD-D7DDE484E2AA}"/>
              </a:ext>
            </a:extLst>
          </p:cNvPr>
          <p:cNvSpPr>
            <a:spLocks noGrp="1"/>
          </p:cNvSpPr>
          <p:nvPr>
            <p:ph idx="1"/>
          </p:nvPr>
        </p:nvSpPr>
        <p:spPr/>
        <p:txBody>
          <a:bodyPr>
            <a:normAutofit/>
          </a:bodyPr>
          <a:lstStyle/>
          <a:p>
            <a:r>
              <a:rPr lang="en-US" sz="2400" dirty="0"/>
              <a:t>How do magnetic nanoclusters form in argon plasma?</a:t>
            </a:r>
          </a:p>
          <a:p>
            <a:pPr lvl="1"/>
            <a:r>
              <a:rPr lang="en-US" sz="2400" dirty="0"/>
              <a:t>Computational modeling required</a:t>
            </a:r>
          </a:p>
        </p:txBody>
      </p:sp>
      <p:pic>
        <p:nvPicPr>
          <p:cNvPr id="4" name="Picture 3">
            <a:extLst>
              <a:ext uri="{FF2B5EF4-FFF2-40B4-BE49-F238E27FC236}">
                <a16:creationId xmlns:a16="http://schemas.microsoft.com/office/drawing/2014/main" id="{2C8C5F55-DAE2-EF46-8344-02F4698FE4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6980" y="2730500"/>
            <a:ext cx="8496300" cy="3136900"/>
          </a:xfrm>
          <a:prstGeom prst="rect">
            <a:avLst/>
          </a:prstGeom>
        </p:spPr>
      </p:pic>
      <p:pic>
        <p:nvPicPr>
          <p:cNvPr id="6" name="Picture 5">
            <a:extLst>
              <a:ext uri="{FF2B5EF4-FFF2-40B4-BE49-F238E27FC236}">
                <a16:creationId xmlns:a16="http://schemas.microsoft.com/office/drawing/2014/main" id="{75CA5D50-BC84-7C4D-B7BD-85D6291DF11C}"/>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7" name="TextBox 6">
            <a:extLst>
              <a:ext uri="{FF2B5EF4-FFF2-40B4-BE49-F238E27FC236}">
                <a16:creationId xmlns:a16="http://schemas.microsoft.com/office/drawing/2014/main" id="{4D367769-0375-7F47-8BB8-EB3FAA057225}"/>
              </a:ext>
            </a:extLst>
          </p:cNvPr>
          <p:cNvSpPr txBox="1"/>
          <p:nvPr/>
        </p:nvSpPr>
        <p:spPr>
          <a:xfrm>
            <a:off x="3276600" y="6124556"/>
            <a:ext cx="8656320" cy="507831"/>
          </a:xfrm>
          <a:prstGeom prst="rect">
            <a:avLst/>
          </a:prstGeom>
          <a:noFill/>
        </p:spPr>
        <p:txBody>
          <a:bodyPr wrap="square" rtlCol="0">
            <a:spAutoFit/>
          </a:bodyPr>
          <a:lstStyle/>
          <a:p>
            <a:r>
              <a:rPr lang="en-US" sz="900" dirty="0"/>
              <a:t>Patterson, M. M., Cochran, A., </a:t>
            </a:r>
            <a:r>
              <a:rPr lang="en-US" sz="900" dirty="0" err="1"/>
              <a:t>Ferina</a:t>
            </a:r>
            <a:r>
              <a:rPr lang="en-US" sz="900" dirty="0"/>
              <a:t>, J., Rui, X., Zimmerman, T. A., Sun, Z., ... &amp; Shield, J. E. (2010). Early stages of direct L 1 0 </a:t>
            </a:r>
            <a:r>
              <a:rPr lang="en-US" sz="900" dirty="0" err="1"/>
              <a:t>FePt</a:t>
            </a:r>
            <a:r>
              <a:rPr lang="en-US" sz="900" dirty="0"/>
              <a:t> nanocluster formation: The effects of plasma characteristics. </a:t>
            </a:r>
            <a:r>
              <a:rPr lang="en-US" sz="900" i="1" dirty="0"/>
              <a:t>Journal of Vacuum Science &amp; Technology B, Nanotechnology and Microelectronics: Materials, Processing, Measurement, and Phenomena</a:t>
            </a:r>
            <a:r>
              <a:rPr lang="en-US" sz="900" dirty="0"/>
              <a:t>, </a:t>
            </a:r>
            <a:r>
              <a:rPr lang="en-US" sz="900" i="1" dirty="0"/>
              <a:t>28</a:t>
            </a:r>
            <a:r>
              <a:rPr lang="en-US" sz="900" dirty="0"/>
              <a:t>(2), 273-276.</a:t>
            </a:r>
          </a:p>
        </p:txBody>
      </p:sp>
    </p:spTree>
    <p:extLst>
      <p:ext uri="{BB962C8B-B14F-4D97-AF65-F5344CB8AC3E}">
        <p14:creationId xmlns:p14="http://schemas.microsoft.com/office/powerpoint/2010/main" val="33820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normAutofit/>
          </a:bodyPr>
          <a:lstStyle/>
          <a:p>
            <a:r>
              <a:rPr lang="en-US" sz="2400" dirty="0"/>
              <a:t>Inclusion of computational projects and exercises across the </a:t>
            </a:r>
            <a:r>
              <a:rPr lang="en-US" sz="2400" b="1" u="sng" dirty="0"/>
              <a:t>all courses</a:t>
            </a:r>
            <a:r>
              <a:rPr lang="en-US" sz="2400" dirty="0"/>
              <a:t> in the curriculum in an intentional and coherent fashion</a:t>
            </a:r>
          </a:p>
          <a:p>
            <a:endParaRPr lang="en-US" sz="2400" dirty="0"/>
          </a:p>
          <a:p>
            <a:r>
              <a:rPr lang="en-US" sz="2400" dirty="0"/>
              <a:t>Using simulations</a:t>
            </a:r>
          </a:p>
          <a:p>
            <a:r>
              <a:rPr lang="en-US" sz="2400" dirty="0"/>
              <a:t>Writing code</a:t>
            </a:r>
          </a:p>
          <a:p>
            <a:endParaRPr lang="en-US" sz="2400" dirty="0"/>
          </a:p>
          <a:p>
            <a:r>
              <a:rPr lang="en-US" sz="2400" dirty="0"/>
              <a:t>Use </a:t>
            </a:r>
            <a:r>
              <a:rPr lang="en-US" sz="2400" b="1" dirty="0"/>
              <a:t>computational physics thinking </a:t>
            </a:r>
            <a:r>
              <a:rPr lang="en-US" sz="2400" dirty="0"/>
              <a:t>in all courses</a:t>
            </a:r>
          </a:p>
        </p:txBody>
      </p:sp>
      <p:pic>
        <p:nvPicPr>
          <p:cNvPr id="4" name="Picture 3">
            <a:extLst>
              <a:ext uri="{FF2B5EF4-FFF2-40B4-BE49-F238E27FC236}">
                <a16:creationId xmlns:a16="http://schemas.microsoft.com/office/drawing/2014/main" id="{BA7BB116-6D69-284F-82EF-93B5CEE0576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2110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normAutofit/>
          </a:bodyPr>
          <a:lstStyle/>
          <a:p>
            <a:r>
              <a:rPr lang="en-US" sz="2400" dirty="0"/>
              <a:t>Formulate problem to model</a:t>
            </a:r>
          </a:p>
          <a:p>
            <a:pPr lvl="1"/>
            <a:r>
              <a:rPr lang="en-US" sz="2400" dirty="0"/>
              <a:t>Choose scale and units</a:t>
            </a:r>
          </a:p>
          <a:p>
            <a:pPr lvl="1"/>
            <a:r>
              <a:rPr lang="en-US" sz="2400" dirty="0"/>
              <a:t>Subdivide a model into a set of manageable computational tasks</a:t>
            </a:r>
          </a:p>
          <a:p>
            <a:pPr lvl="1"/>
            <a:r>
              <a:rPr lang="en-US" sz="2400" dirty="0"/>
              <a:t>Choose algorithms and computational tools</a:t>
            </a:r>
          </a:p>
          <a:p>
            <a:r>
              <a:rPr lang="en-US" sz="2400" dirty="0"/>
              <a:t>Debug, test, and validate code</a:t>
            </a:r>
          </a:p>
          <a:p>
            <a:r>
              <a:rPr lang="en-US" sz="2400" dirty="0"/>
              <a:t>Extract physical insight.</a:t>
            </a:r>
          </a:p>
          <a:p>
            <a:endParaRPr lang="en-US" sz="2400" dirty="0"/>
          </a:p>
        </p:txBody>
      </p:sp>
      <p:pic>
        <p:nvPicPr>
          <p:cNvPr id="4" name="Picture 3">
            <a:extLst>
              <a:ext uri="{FF2B5EF4-FFF2-40B4-BE49-F238E27FC236}">
                <a16:creationId xmlns:a16="http://schemas.microsoft.com/office/drawing/2014/main" id="{DE99F0E6-D868-AC40-A96A-C595E80BBFF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graphicFrame>
        <p:nvGraphicFramePr>
          <p:cNvPr id="6" name="Diagram 5">
            <a:extLst>
              <a:ext uri="{FF2B5EF4-FFF2-40B4-BE49-F238E27FC236}">
                <a16:creationId xmlns:a16="http://schemas.microsoft.com/office/drawing/2014/main" id="{9C2ED07F-2646-4246-AEE8-8B4BB58F5BB3}"/>
              </a:ext>
            </a:extLst>
          </p:cNvPr>
          <p:cNvGraphicFramePr/>
          <p:nvPr>
            <p:extLst>
              <p:ext uri="{D42A27DB-BD31-4B8C-83A1-F6EECF244321}">
                <p14:modId xmlns:p14="http://schemas.microsoft.com/office/powerpoint/2010/main" val="1072445170"/>
              </p:ext>
            </p:extLst>
          </p:nvPr>
        </p:nvGraphicFramePr>
        <p:xfrm>
          <a:off x="7990840" y="3703320"/>
          <a:ext cx="4201160" cy="3120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091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a:xfrm>
            <a:off x="1371600" y="2286000"/>
            <a:ext cx="9601200" cy="4175760"/>
          </a:xfrm>
        </p:spPr>
        <p:txBody>
          <a:bodyPr>
            <a:normAutofit/>
          </a:bodyPr>
          <a:lstStyle/>
          <a:p>
            <a:r>
              <a:rPr lang="en-US" sz="2400" dirty="0"/>
              <a:t>Create community of educators</a:t>
            </a:r>
          </a:p>
          <a:p>
            <a:pPr lvl="1"/>
            <a:r>
              <a:rPr lang="en-US" sz="2400" dirty="0"/>
              <a:t>Faculty development workshops</a:t>
            </a:r>
          </a:p>
          <a:p>
            <a:pPr lvl="1"/>
            <a:r>
              <a:rPr lang="en-US" sz="2400" dirty="0"/>
              <a:t>AAPT Workshops</a:t>
            </a:r>
          </a:p>
          <a:p>
            <a:pPr lvl="1"/>
            <a:r>
              <a:rPr lang="en-US" sz="2400" dirty="0"/>
              <a:t>PICUP “Road Show”</a:t>
            </a:r>
          </a:p>
          <a:p>
            <a:pPr lvl="2"/>
            <a:r>
              <a:rPr lang="en-US" sz="2000" dirty="0"/>
              <a:t>Invite us to your department</a:t>
            </a:r>
          </a:p>
          <a:p>
            <a:pPr lvl="1"/>
            <a:endParaRPr lang="en-US" sz="2400" dirty="0"/>
          </a:p>
          <a:p>
            <a:r>
              <a:rPr lang="en-US" sz="2400" dirty="0"/>
              <a:t>Collect resources, strategies, and tactics to integrate computation across the curriculum</a:t>
            </a:r>
          </a:p>
          <a:p>
            <a:pPr lvl="1"/>
            <a:r>
              <a:rPr lang="en-US" sz="2400" dirty="0" err="1">
                <a:solidFill>
                  <a:srgbClr val="FF0000"/>
                </a:solidFill>
                <a:hlinkClick r:id="rId3">
                  <a:extLst>
                    <a:ext uri="{A12FA001-AC4F-418D-AE19-62706E023703}">
                      <ahyp:hlinkClr xmlns:ahyp="http://schemas.microsoft.com/office/drawing/2018/hyperlinkcolor" val="tx"/>
                    </a:ext>
                  </a:extLst>
                </a:hlinkClick>
              </a:rPr>
              <a:t>gopicup.org</a:t>
            </a:r>
            <a:endParaRPr lang="en-US" sz="2400" dirty="0">
              <a:solidFill>
                <a:srgbClr val="FF0000"/>
              </a:solidFill>
            </a:endParaRPr>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113885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E02C-C404-7E4B-81F4-B2525550DBF6}"/>
              </a:ext>
            </a:extLst>
          </p:cNvPr>
          <p:cNvSpPr>
            <a:spLocks noGrp="1"/>
          </p:cNvSpPr>
          <p:nvPr>
            <p:ph type="title"/>
          </p:nvPr>
        </p:nvSpPr>
        <p:spPr/>
        <p:txBody>
          <a:bodyPr/>
          <a:lstStyle/>
          <a:p>
            <a:r>
              <a:rPr lang="en-US" dirty="0"/>
              <a:t>Experiment Tab</a:t>
            </a:r>
          </a:p>
        </p:txBody>
      </p:sp>
      <p:sp>
        <p:nvSpPr>
          <p:cNvPr id="3" name="Content Placeholder 2">
            <a:extLst>
              <a:ext uri="{FF2B5EF4-FFF2-40B4-BE49-F238E27FC236}">
                <a16:creationId xmlns:a16="http://schemas.microsoft.com/office/drawing/2014/main" id="{027B6248-19DA-D847-97D2-D536FBD2FF98}"/>
              </a:ext>
            </a:extLst>
          </p:cNvPr>
          <p:cNvSpPr>
            <a:spLocks noGrp="1"/>
          </p:cNvSpPr>
          <p:nvPr>
            <p:ph idx="1"/>
          </p:nvPr>
        </p:nvSpPr>
        <p:spPr>
          <a:xfrm>
            <a:off x="1371600" y="2286000"/>
            <a:ext cx="3896276" cy="3581400"/>
          </a:xfrm>
        </p:spPr>
        <p:txBody>
          <a:bodyPr>
            <a:normAutofit/>
          </a:bodyPr>
          <a:lstStyle/>
          <a:p>
            <a:r>
              <a:rPr lang="en-US" sz="2400" dirty="0"/>
              <a:t>Exercise sets on </a:t>
            </a:r>
            <a:r>
              <a:rPr lang="en-US" sz="2400" dirty="0" err="1"/>
              <a:t>gopicup.org</a:t>
            </a:r>
            <a:endParaRPr lang="en-US" sz="2400" dirty="0"/>
          </a:p>
        </p:txBody>
      </p:sp>
      <p:pic>
        <p:nvPicPr>
          <p:cNvPr id="5" name="Picture 4">
            <a:extLst>
              <a:ext uri="{FF2B5EF4-FFF2-40B4-BE49-F238E27FC236}">
                <a16:creationId xmlns:a16="http://schemas.microsoft.com/office/drawing/2014/main" id="{441480C2-7A54-704E-BC19-5964639B83BD}"/>
              </a:ext>
            </a:extLst>
          </p:cNvPr>
          <p:cNvPicPr>
            <a:picLocks noChangeAspect="1"/>
          </p:cNvPicPr>
          <p:nvPr/>
        </p:nvPicPr>
        <p:blipFill rotWithShape="1">
          <a:blip r:embed="rId3"/>
          <a:srcRect l="2276"/>
          <a:stretch/>
        </p:blipFill>
        <p:spPr>
          <a:xfrm>
            <a:off x="5379720" y="0"/>
            <a:ext cx="6766560" cy="6858000"/>
          </a:xfrm>
          <a:prstGeom prst="rect">
            <a:avLst/>
          </a:prstGeom>
        </p:spPr>
      </p:pic>
      <p:pic>
        <p:nvPicPr>
          <p:cNvPr id="6" name="Picture 5">
            <a:extLst>
              <a:ext uri="{FF2B5EF4-FFF2-40B4-BE49-F238E27FC236}">
                <a16:creationId xmlns:a16="http://schemas.microsoft.com/office/drawing/2014/main" id="{9D375C64-CF98-4742-8F35-906AA6BB181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08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 but…</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1691640"/>
            <a:ext cx="9601200" cy="4602480"/>
          </a:xfrm>
        </p:spPr>
        <p:txBody>
          <a:bodyPr>
            <a:normAutofit/>
          </a:bodyPr>
          <a:lstStyle/>
          <a:p>
            <a:r>
              <a:rPr lang="en-US" sz="2400" dirty="0"/>
              <a:t>50% of departments report at least half of faculty members assigning computational homework and a similar percentage assigning computational projects</a:t>
            </a:r>
            <a:r>
              <a:rPr lang="en-US" sz="2400" baseline="30000" dirty="0"/>
              <a:t>1</a:t>
            </a:r>
          </a:p>
          <a:p>
            <a:pPr lvl="1"/>
            <a:r>
              <a:rPr lang="en-US" sz="2400" dirty="0"/>
              <a:t>63% of departments have at least one faculty member requiring computational homework</a:t>
            </a:r>
          </a:p>
          <a:p>
            <a:pPr lvl="1"/>
            <a:r>
              <a:rPr lang="en-US" sz="2400" dirty="0"/>
              <a:t>In 2006 39% of departments reported 20% of faculty included computation in their grading</a:t>
            </a:r>
            <a:r>
              <a:rPr lang="en-US" sz="2400" baseline="30000" dirty="0"/>
              <a:t>2</a:t>
            </a:r>
          </a:p>
          <a:p>
            <a:r>
              <a:rPr lang="en-US" sz="2400" dirty="0"/>
              <a:t>Less than 25% have half of faculty assessing computation on exams (35% report at least one faculty member doing this)</a:t>
            </a:r>
          </a:p>
          <a:p>
            <a:endParaRPr lang="en-US" sz="2400" dirty="0"/>
          </a:p>
        </p:txBody>
      </p:sp>
      <p:pic>
        <p:nvPicPr>
          <p:cNvPr id="4" name="Picture 3">
            <a:extLst>
              <a:ext uri="{FF2B5EF4-FFF2-40B4-BE49-F238E27FC236}">
                <a16:creationId xmlns:a16="http://schemas.microsoft.com/office/drawing/2014/main" id="{CB815337-DDEC-5A44-90FC-8F94D807540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TextBox 7">
            <a:extLst>
              <a:ext uri="{FF2B5EF4-FFF2-40B4-BE49-F238E27FC236}">
                <a16:creationId xmlns:a16="http://schemas.microsoft.com/office/drawing/2014/main" id="{8C3F0C84-CEAF-134F-8F13-F0A9EC5409A3}"/>
              </a:ext>
            </a:extLst>
          </p:cNvPr>
          <p:cNvSpPr txBox="1"/>
          <p:nvPr/>
        </p:nvSpPr>
        <p:spPr>
          <a:xfrm>
            <a:off x="3444241" y="6300698"/>
            <a:ext cx="8534400" cy="338554"/>
          </a:xfrm>
          <a:prstGeom prst="rect">
            <a:avLst/>
          </a:prstGeom>
          <a:noFill/>
        </p:spPr>
        <p:txBody>
          <a:bodyPr wrap="square" rtlCol="0">
            <a:spAutoFit/>
          </a:bodyPr>
          <a:lstStyle/>
          <a:p>
            <a:pPr marL="228600" indent="-228600">
              <a:buAutoNum type="arabicPeriod"/>
            </a:pPr>
            <a:r>
              <a:rPr lang="en-US" sz="800" dirty="0"/>
              <a:t>Caballero, Marcos D. "On the Prevalence and Nature of Computational Instruction in Undergraduate Physics Programs across the United States." </a:t>
            </a:r>
            <a:r>
              <a:rPr lang="en-US" sz="800" dirty="0" err="1"/>
              <a:t>arXiv</a:t>
            </a:r>
            <a:r>
              <a:rPr lang="en-US" sz="800" dirty="0"/>
              <a:t> preprint arXiv:1712.07701(2017).</a:t>
            </a:r>
          </a:p>
          <a:p>
            <a:pPr marL="228600" indent="-228600">
              <a:buAutoNum type="arabicPeriod"/>
            </a:pPr>
            <a:r>
              <a:rPr lang="en-US" sz="800" dirty="0"/>
              <a:t>Fuller, Robert G. "Numerical computations in US undergraduate physics courses." Computing in science &amp; engineering 8.5 (2006): 16-21..</a:t>
            </a:r>
          </a:p>
        </p:txBody>
      </p:sp>
    </p:spTree>
    <p:extLst>
      <p:ext uri="{BB962C8B-B14F-4D97-AF65-F5344CB8AC3E}">
        <p14:creationId xmlns:p14="http://schemas.microsoft.com/office/powerpoint/2010/main" val="156153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lstStyle/>
          <a:p>
            <a:r>
              <a:rPr lang="en-US" dirty="0"/>
              <a:t>Why do you think computation should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EDD59C-12B4-0341-9198-0E740F3FA70A}"/>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74807821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3547</TotalTime>
  <Words>1602</Words>
  <Application>Microsoft Macintosh PowerPoint</Application>
  <PresentationFormat>Widescreen</PresentationFormat>
  <Paragraphs>200</Paragraphs>
  <Slides>23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Franklin Gothic Book</vt:lpstr>
      <vt:lpstr>Crop</vt:lpstr>
      <vt:lpstr>Implementing Computation Across the Curriculum</vt:lpstr>
      <vt:lpstr>Three-Legged Stool</vt:lpstr>
      <vt:lpstr>Inert Gas Condensation of Nanomagnets</vt:lpstr>
      <vt:lpstr>What does “integration of computation across the curriculum” mean?</vt:lpstr>
      <vt:lpstr>Computational Physics Thinking</vt:lpstr>
      <vt:lpstr>Partnership for the Integration of Computation into Undergraduate Physics   - Goals</vt:lpstr>
      <vt:lpstr>Experiment Tab</vt:lpstr>
      <vt:lpstr>We’ve made progress but…</vt:lpstr>
      <vt:lpstr>Why do you think computation should be included in the curriculum?</vt:lpstr>
      <vt:lpstr>Why do you think computation should be included in the curriculum?</vt:lpstr>
      <vt:lpstr>Computation in the Workplace</vt:lpstr>
      <vt:lpstr>What hurdles do you see to implementing computation across the curriculum?</vt:lpstr>
      <vt:lpstr>What hurdles do you see to implementing computation across the curriculum?</vt:lpstr>
      <vt:lpstr>Expectation of Content Coverage</vt:lpstr>
      <vt:lpstr>Department Norms</vt:lpstr>
      <vt:lpstr>Lack of instructor knowledge</vt:lpstr>
      <vt:lpstr>Overcoming hurdles</vt:lpstr>
      <vt:lpstr>A parting thought…</vt:lpstr>
      <vt:lpstr>Where have all the slide rules gone?</vt:lpstr>
      <vt:lpstr>Where is the “best” place to be?</vt:lpstr>
      <vt:lpstr>Possible ALPhA/PICUP Immersion in 2019</vt:lpstr>
      <vt:lpstr>My challenge to you…</vt:lpstr>
      <vt:lpstr>Thank you.  Any questions?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31</cp:revision>
  <dcterms:created xsi:type="dcterms:W3CDTF">2018-07-23T15:59:23Z</dcterms:created>
  <dcterms:modified xsi:type="dcterms:W3CDTF">2018-07-26T03:10:25Z</dcterms:modified>
</cp:coreProperties>
</file>